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10287000" cx="18288000"/>
  <p:notesSz cx="6858000" cy="9144000"/>
  <p:embeddedFontLst>
    <p:embeddedFont>
      <p:font typeface="Ubuntu"/>
      <p:bold r:id="rId21"/>
      <p:boldItalic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Spartan"/>
      <p:regular r:id="rId27"/>
      <p:bold r:id="rId28"/>
    </p:embeddedFont>
    <p:embeddedFont>
      <p:font typeface="Roboto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3" roundtripDataSignature="AMtx7mgiGAkQEbRApjV1TZphvZ9BJXyA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Ubuntu-boldItalic.fntdata"/><Relationship Id="rId21" Type="http://schemas.openxmlformats.org/officeDocument/2006/relationships/font" Target="fonts/Ubuntu-bold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Spartan-bold.fntdata"/><Relationship Id="rId27" Type="http://schemas.openxmlformats.org/officeDocument/2006/relationships/font" Target="fonts/Spartan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Ligh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Light-italic.fntdata"/><Relationship Id="rId30" Type="http://schemas.openxmlformats.org/officeDocument/2006/relationships/font" Target="fonts/RobotoLight-bold.fntdata"/><Relationship Id="rId11" Type="http://schemas.openxmlformats.org/officeDocument/2006/relationships/slide" Target="slides/slide5.xml"/><Relationship Id="rId33" Type="http://customschemas.google.com/relationships/presentationmetadata" Target="metadata"/><Relationship Id="rId10" Type="http://schemas.openxmlformats.org/officeDocument/2006/relationships/slide" Target="slides/slide4.xml"/><Relationship Id="rId32" Type="http://schemas.openxmlformats.org/officeDocument/2006/relationships/font" Target="fonts/RobotoLigh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d6ffc9534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d6ffc95345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6ffc95345_0_70"/>
          <p:cNvSpPr txBox="1"/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/>
        </p:txBody>
      </p:sp>
      <p:sp>
        <p:nvSpPr>
          <p:cNvPr id="86" name="Google Shape;86;gd6ffc95345_0_70"/>
          <p:cNvSpPr txBox="1"/>
          <p:nvPr>
            <p:ph idx="1" type="subTitle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87" name="Google Shape;87;gd6ffc95345_0_70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d6ffc95345_0_74"/>
          <p:cNvSpPr txBox="1"/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90" name="Google Shape;90;gd6ffc95345_0_74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6ffc95345_0_77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93" name="Google Shape;93;gd6ffc95345_0_77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94" name="Google Shape;94;gd6ffc95345_0_7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6ffc95345_0_81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97" name="Google Shape;97;gd6ffc95345_0_81"/>
          <p:cNvSpPr txBox="1"/>
          <p:nvPr>
            <p:ph idx="1" type="body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98" name="Google Shape;98;gd6ffc95345_0_81"/>
          <p:cNvSpPr txBox="1"/>
          <p:nvPr>
            <p:ph idx="2" type="body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06400" lvl="0" marL="4572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99" name="Google Shape;99;gd6ffc95345_0_81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d6ffc95345_0_86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02" name="Google Shape;102;gd6ffc95345_0_8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6ffc95345_0_89"/>
          <p:cNvSpPr txBox="1"/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5" name="Google Shape;105;gd6ffc95345_0_89"/>
          <p:cNvSpPr txBox="1"/>
          <p:nvPr>
            <p:ph idx="1" type="body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06" name="Google Shape;106;gd6ffc95345_0_8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6ffc95345_0_93"/>
          <p:cNvSpPr txBox="1"/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/>
        </p:txBody>
      </p:sp>
      <p:sp>
        <p:nvSpPr>
          <p:cNvPr id="109" name="Google Shape;109;gd6ffc95345_0_93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d6ffc95345_0_96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d6ffc95345_0_96"/>
          <p:cNvSpPr txBox="1"/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/>
        </p:txBody>
      </p:sp>
      <p:sp>
        <p:nvSpPr>
          <p:cNvPr id="113" name="Google Shape;113;gd6ffc95345_0_96"/>
          <p:cNvSpPr txBox="1"/>
          <p:nvPr>
            <p:ph idx="1" type="subTitle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14" name="Google Shape;114;gd6ffc95345_0_96"/>
          <p:cNvSpPr txBox="1"/>
          <p:nvPr>
            <p:ph idx="2" type="body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457200" lvl="0" marL="457200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rtl="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rtl="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rtl="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15" name="Google Shape;115;gd6ffc95345_0_9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6ffc95345_0_102"/>
          <p:cNvSpPr txBox="1"/>
          <p:nvPr>
            <p:ph idx="1" type="body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/>
        </p:txBody>
      </p:sp>
      <p:sp>
        <p:nvSpPr>
          <p:cNvPr id="118" name="Google Shape;118;gd6ffc95345_0_102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6ffc95345_0_105"/>
          <p:cNvSpPr txBox="1"/>
          <p:nvPr>
            <p:ph hasCustomPrompt="1" type="title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anchorCtr="0" anchor="b" bIns="182850" lIns="182850" spcFirstLastPara="1" rIns="182850" wrap="square" tIns="18285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121" name="Google Shape;121;gd6ffc95345_0_105"/>
          <p:cNvSpPr txBox="1"/>
          <p:nvPr>
            <p:ph idx="1" type="body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indent="-406400" lvl="1" marL="914400" rtl="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indent="-406400" lvl="2" marL="1371600" rtl="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indent="-406400" lvl="3" marL="18288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indent="-406400" lvl="4" marL="2286000" rtl="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indent="-406400" lvl="5" marL="2743200" rtl="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indent="-406400" lvl="6" marL="3200400" rtl="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indent="-406400" lvl="7" marL="3657600" rtl="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indent="-406400" lvl="8" marL="4114800" rtl="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/>
        </p:txBody>
      </p:sp>
      <p:sp>
        <p:nvSpPr>
          <p:cNvPr id="122" name="Google Shape;122;gd6ffc95345_0_105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6ffc95345_0_109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3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3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3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d6ffc95345_0_66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" name="Google Shape;82;gd6ffc95345_0_66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rmAutofit/>
          </a:bodyPr>
          <a:lstStyle>
            <a:lvl1pPr indent="-457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indent="-4064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indent="-4064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indent="-4064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indent="-4064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indent="-4064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indent="-4064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indent="-4064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indent="-4064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" name="Google Shape;83;gd6ffc95345_0_66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rmAutofit/>
          </a:bodyPr>
          <a:lstStyle>
            <a:lvl1pPr lvl="0" rtl="0" algn="r">
              <a:buNone/>
              <a:defRPr sz="2000">
                <a:solidFill>
                  <a:schemeClr val="dk2"/>
                </a:solidFill>
              </a:defRPr>
            </a:lvl1pPr>
            <a:lvl2pPr lvl="1" rtl="0" algn="r">
              <a:buNone/>
              <a:defRPr sz="2000">
                <a:solidFill>
                  <a:schemeClr val="dk2"/>
                </a:solidFill>
              </a:defRPr>
            </a:lvl2pPr>
            <a:lvl3pPr lvl="2" rtl="0" algn="r">
              <a:buNone/>
              <a:defRPr sz="2000">
                <a:solidFill>
                  <a:schemeClr val="dk2"/>
                </a:solidFill>
              </a:defRPr>
            </a:lvl3pPr>
            <a:lvl4pPr lvl="3" rtl="0" algn="r">
              <a:buNone/>
              <a:defRPr sz="2000">
                <a:solidFill>
                  <a:schemeClr val="dk2"/>
                </a:solidFill>
              </a:defRPr>
            </a:lvl4pPr>
            <a:lvl5pPr lvl="4" rtl="0" algn="r">
              <a:buNone/>
              <a:defRPr sz="2000">
                <a:solidFill>
                  <a:schemeClr val="dk2"/>
                </a:solidFill>
              </a:defRPr>
            </a:lvl5pPr>
            <a:lvl6pPr lvl="5" rtl="0" algn="r">
              <a:buNone/>
              <a:defRPr sz="2000">
                <a:solidFill>
                  <a:schemeClr val="dk2"/>
                </a:solidFill>
              </a:defRPr>
            </a:lvl6pPr>
            <a:lvl7pPr lvl="6" rtl="0" algn="r">
              <a:buNone/>
              <a:defRPr sz="2000">
                <a:solidFill>
                  <a:schemeClr val="dk2"/>
                </a:solidFill>
              </a:defRPr>
            </a:lvl7pPr>
            <a:lvl8pPr lvl="7" rtl="0" algn="r">
              <a:buNone/>
              <a:defRPr sz="2000">
                <a:solidFill>
                  <a:schemeClr val="dk2"/>
                </a:solidFill>
              </a:defRPr>
            </a:lvl8pPr>
            <a:lvl9pPr lvl="8" rtl="0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275F8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d6ffc95345_0_57"/>
          <p:cNvSpPr/>
          <p:nvPr/>
        </p:nvSpPr>
        <p:spPr>
          <a:xfrm>
            <a:off x="455209" y="487069"/>
            <a:ext cx="17377800" cy="931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50" lIns="91450" spcFirstLastPara="1" rIns="91450" wrap="square" tIns="91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gd6ffc95345_0_57"/>
          <p:cNvGrpSpPr/>
          <p:nvPr/>
        </p:nvGrpSpPr>
        <p:grpSpPr>
          <a:xfrm>
            <a:off x="1982880" y="1986725"/>
            <a:ext cx="14322150" cy="6254295"/>
            <a:chOff x="0" y="-85725"/>
            <a:chExt cx="19096200" cy="8339059"/>
          </a:xfrm>
        </p:grpSpPr>
        <p:sp>
          <p:nvSpPr>
            <p:cNvPr id="131" name="Google Shape;131;gd6ffc95345_0_57"/>
            <p:cNvSpPr txBox="1"/>
            <p:nvPr/>
          </p:nvSpPr>
          <p:spPr>
            <a:xfrm>
              <a:off x="0" y="1687884"/>
              <a:ext cx="19096200" cy="471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49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1200">
                  <a:solidFill>
                    <a:srgbClr val="89B29C"/>
                  </a:solidFill>
                  <a:latin typeface="Roboto"/>
                  <a:ea typeface="Roboto"/>
                  <a:cs typeface="Roboto"/>
                  <a:sym typeface="Roboto"/>
                </a:rPr>
                <a:t>BUILDING YOUR LINKEDIN BRAND</a:t>
              </a:r>
              <a:endParaRPr b="1" sz="1400">
                <a:solidFill>
                  <a:srgbClr val="89B29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2" name="Google Shape;132;gd6ffc95345_0_57"/>
            <p:cNvSpPr txBox="1"/>
            <p:nvPr/>
          </p:nvSpPr>
          <p:spPr>
            <a:xfrm>
              <a:off x="0" y="6236571"/>
              <a:ext cx="19096200" cy="8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4200" u="none" cap="none" strike="noStrike">
                  <a:solidFill>
                    <a:srgbClr val="555555"/>
                  </a:solidFill>
                  <a:latin typeface="Roboto"/>
                  <a:ea typeface="Roboto"/>
                  <a:cs typeface="Roboto"/>
                  <a:sym typeface="Roboto"/>
                </a:rPr>
                <a:t>[DATE OF WORKSHOP]</a:t>
              </a:r>
              <a:endParaRPr sz="1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3" name="Google Shape;133;gd6ffc95345_0_57"/>
            <p:cNvSpPr txBox="1"/>
            <p:nvPr/>
          </p:nvSpPr>
          <p:spPr>
            <a:xfrm>
              <a:off x="0" y="-85725"/>
              <a:ext cx="19096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3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3000" u="none" cap="none" strike="noStrike">
                  <a:solidFill>
                    <a:srgbClr val="555555"/>
                  </a:solidFill>
                  <a:latin typeface="Roboto"/>
                  <a:ea typeface="Roboto"/>
                  <a:cs typeface="Roboto"/>
                  <a:sym typeface="Roboto"/>
                </a:rPr>
                <a:t>PROJECT UPSKILL PRESENTS</a:t>
              </a:r>
              <a:endParaRPr sz="14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gd6ffc95345_0_57"/>
            <p:cNvSpPr txBox="1"/>
            <p:nvPr/>
          </p:nvSpPr>
          <p:spPr>
            <a:xfrm>
              <a:off x="0" y="7719634"/>
              <a:ext cx="190962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600">
                  <a:solidFill>
                    <a:srgbClr val="555555"/>
                  </a:solidFill>
                  <a:latin typeface="Roboto"/>
                  <a:ea typeface="Roboto"/>
                  <a:cs typeface="Roboto"/>
                  <a:sym typeface="Roboto"/>
                </a:rPr>
                <a:t>Presented by: [Insert name]</a:t>
              </a:r>
              <a:endParaRPr sz="1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1"/>
          <p:cNvSpPr/>
          <p:nvPr/>
        </p:nvSpPr>
        <p:spPr>
          <a:xfrm>
            <a:off x="505890" y="5924652"/>
            <a:ext cx="1815752" cy="66201"/>
          </a:xfrm>
          <a:prstGeom prst="rect">
            <a:avLst/>
          </a:prstGeom>
          <a:noFill/>
          <a:ln>
            <a:noFill/>
          </a:ln>
        </p:spPr>
      </p:sp>
      <p:pic>
        <p:nvPicPr>
          <p:cNvPr id="221" name="Google Shape;22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890" y="574037"/>
            <a:ext cx="9466547" cy="4569463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11"/>
          <p:cNvSpPr txBox="1"/>
          <p:nvPr/>
        </p:nvSpPr>
        <p:spPr>
          <a:xfrm>
            <a:off x="518066" y="6300034"/>
            <a:ext cx="123765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45" u="none" cap="none" strike="noStrike">
                <a:solidFill>
                  <a:srgbClr val="89B29C"/>
                </a:solidFill>
                <a:latin typeface="Roboto"/>
                <a:ea typeface="Roboto"/>
                <a:cs typeface="Roboto"/>
                <a:sym typeface="Roboto"/>
              </a:rPr>
              <a:t>FINAL CONSIDERATIONS</a:t>
            </a:r>
            <a:endParaRPr b="1">
              <a:solidFill>
                <a:srgbClr val="89B29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3" name="Google Shape;223;p11"/>
          <p:cNvGrpSpPr/>
          <p:nvPr/>
        </p:nvGrpSpPr>
        <p:grpSpPr>
          <a:xfrm>
            <a:off x="518066" y="5552759"/>
            <a:ext cx="9739350" cy="4175900"/>
            <a:chOff x="0" y="-38100"/>
            <a:chExt cx="12985800" cy="5567868"/>
          </a:xfrm>
        </p:grpSpPr>
        <p:sp>
          <p:nvSpPr>
            <p:cNvPr id="224" name="Google Shape;224;p11"/>
            <p:cNvSpPr txBox="1"/>
            <p:nvPr/>
          </p:nvSpPr>
          <p:spPr>
            <a:xfrm>
              <a:off x="0" y="-38100"/>
              <a:ext cx="12985800" cy="29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15">
                  <a:solidFill>
                    <a:srgbClr val="555555"/>
                  </a:solidFill>
                  <a:latin typeface="Ubuntu"/>
                  <a:ea typeface="Ubuntu"/>
                  <a:cs typeface="Ubuntu"/>
                  <a:sym typeface="Ubuntu"/>
                </a:rPr>
                <a:t>Project Upskill</a:t>
              </a:r>
              <a:endParaRPr/>
            </a:p>
          </p:txBody>
        </p:sp>
        <p:sp>
          <p:nvSpPr>
            <p:cNvPr id="225" name="Google Shape;225;p11"/>
            <p:cNvSpPr txBox="1"/>
            <p:nvPr/>
          </p:nvSpPr>
          <p:spPr>
            <a:xfrm>
              <a:off x="0" y="2655168"/>
              <a:ext cx="5902800" cy="28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122" u="none" cap="none" strike="noStrike">
                  <a:solidFill>
                    <a:srgbClr val="555555"/>
                  </a:solidFill>
                  <a:latin typeface="Roboto"/>
                  <a:ea typeface="Roboto"/>
                  <a:cs typeface="Roboto"/>
                  <a:sym typeface="Roboto"/>
                </a:rPr>
                <a:t>Make sure your school and work is accurate!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122" u="none" cap="none" strike="noStrik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l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122" u="none" cap="none" strike="noStrike">
                  <a:solidFill>
                    <a:srgbClr val="555555"/>
                  </a:solidFill>
                  <a:latin typeface="Roboto"/>
                  <a:ea typeface="Roboto"/>
                  <a:cs typeface="Roboto"/>
                  <a:sym typeface="Roboto"/>
                </a:rPr>
                <a:t>Make sure your location is a place recruiters would know.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26" name="Google Shape;22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42713" y="812346"/>
            <a:ext cx="7438638" cy="8445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275F8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2"/>
          <p:cNvSpPr/>
          <p:nvPr/>
        </p:nvSpPr>
        <p:spPr>
          <a:xfrm>
            <a:off x="9151175" y="0"/>
            <a:ext cx="7360200" cy="102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89B2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" name="Google Shape;232;p12"/>
          <p:cNvGrpSpPr/>
          <p:nvPr/>
        </p:nvGrpSpPr>
        <p:grpSpPr>
          <a:xfrm>
            <a:off x="9867305" y="1047564"/>
            <a:ext cx="5491800" cy="1584097"/>
            <a:chOff x="0" y="-38100"/>
            <a:chExt cx="7322400" cy="2112129"/>
          </a:xfrm>
        </p:grpSpPr>
        <p:sp>
          <p:nvSpPr>
            <p:cNvPr id="233" name="Google Shape;233;p12"/>
            <p:cNvSpPr txBox="1"/>
            <p:nvPr/>
          </p:nvSpPr>
          <p:spPr>
            <a:xfrm>
              <a:off x="0" y="1202829"/>
              <a:ext cx="7322400" cy="8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245" u="none" cap="none" strike="noStrike">
                  <a:solidFill>
                    <a:srgbClr val="89B29C"/>
                  </a:solidFill>
                  <a:latin typeface="Roboto"/>
                  <a:ea typeface="Roboto"/>
                  <a:cs typeface="Roboto"/>
                  <a:sym typeface="Roboto"/>
                </a:rPr>
                <a:t>ABOUT SECTION</a:t>
              </a:r>
              <a:endParaRPr b="1">
                <a:solidFill>
                  <a:srgbClr val="89B29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34" name="Google Shape;234;p12"/>
            <p:cNvSpPr txBox="1"/>
            <p:nvPr/>
          </p:nvSpPr>
          <p:spPr>
            <a:xfrm>
              <a:off x="0" y="-38100"/>
              <a:ext cx="7322400" cy="29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15">
                  <a:solidFill>
                    <a:srgbClr val="555555"/>
                  </a:solidFill>
                  <a:latin typeface="Roboto"/>
                  <a:ea typeface="Roboto"/>
                  <a:cs typeface="Roboto"/>
                  <a:sym typeface="Roboto"/>
                </a:rPr>
                <a:t>Project Upskill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35" name="Google Shape;235;p12"/>
          <p:cNvSpPr/>
          <p:nvPr/>
        </p:nvSpPr>
        <p:spPr>
          <a:xfrm>
            <a:off x="9857969" y="1599633"/>
            <a:ext cx="1815752" cy="66201"/>
          </a:xfrm>
          <a:prstGeom prst="rect">
            <a:avLst/>
          </a:prstGeom>
          <a:noFill/>
          <a:ln>
            <a:noFill/>
          </a:ln>
        </p:spPr>
      </p:sp>
      <p:sp>
        <p:nvSpPr>
          <p:cNvPr id="236" name="Google Shape;236;p12"/>
          <p:cNvSpPr txBox="1"/>
          <p:nvPr/>
        </p:nvSpPr>
        <p:spPr>
          <a:xfrm>
            <a:off x="9519440" y="2928319"/>
            <a:ext cx="6187500" cy="68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5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500"/>
              <a:buFont typeface="Roboto"/>
              <a:buChar char="•"/>
            </a:pPr>
            <a:r>
              <a:rPr b="1" i="0" lang="en-US" sz="2500" u="none" cap="none" strike="noStrik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What do you do?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500" u="none" cap="none" strike="noStrike">
              <a:solidFill>
                <a:srgbClr val="5555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500" u="none" cap="none" strike="noStrike">
              <a:solidFill>
                <a:srgbClr val="5555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75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500"/>
              <a:buFont typeface="Roboto"/>
              <a:buChar char="•"/>
            </a:pPr>
            <a:r>
              <a:rPr b="1" i="0" lang="en-US" sz="2500" u="none" cap="none" strike="noStrik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What gives you the business to do it?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59832" lvl="2" marL="10795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500"/>
              <a:buFont typeface="Roboto"/>
              <a:buChar char="⚬"/>
            </a:pPr>
            <a:r>
              <a:rPr i="0" lang="en-US" sz="2500" u="none" cap="none" strike="noStrik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What has fueled your curiosity to do this work?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500" u="none" cap="none" strike="noStrike">
              <a:solidFill>
                <a:srgbClr val="5555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500" u="none" cap="none" strike="noStrike">
              <a:solidFill>
                <a:srgbClr val="5555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75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500"/>
              <a:buFont typeface="Roboto"/>
              <a:buChar char="•"/>
            </a:pPr>
            <a:r>
              <a:rPr b="1" i="0" lang="en-US" sz="2500" u="none" cap="none" strike="noStrik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What do you like about it?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500" u="none" cap="none" strike="noStrike">
              <a:solidFill>
                <a:srgbClr val="5555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500" u="none" cap="none" strike="noStrike">
              <a:solidFill>
                <a:srgbClr val="5555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74" lvl="1" marL="539749" marR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500"/>
              <a:buFont typeface="Roboto"/>
              <a:buChar char="•"/>
            </a:pPr>
            <a:r>
              <a:rPr b="1" i="0" lang="en-US" sz="2500" u="none" cap="none" strike="noStrik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Who are you outside of work?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59832" lvl="2" marL="1079500" marR="0" rtl="0" algn="l">
              <a:lnSpc>
                <a:spcPct val="140056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499"/>
              <a:buFont typeface="Roboto"/>
              <a:buChar char="⚬"/>
            </a:pPr>
            <a:r>
              <a:rPr i="0" lang="en-US" sz="2499" u="none" cap="none" strike="noStrik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Be specific!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7" name="Google Shape;23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2660" y="316169"/>
            <a:ext cx="8109370" cy="9654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"/>
          <p:cNvSpPr txBox="1"/>
          <p:nvPr/>
        </p:nvSpPr>
        <p:spPr>
          <a:xfrm>
            <a:off x="1028700" y="1790424"/>
            <a:ext cx="16230600" cy="79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4" lvl="1" marL="539749" marR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500"/>
              <a:buFont typeface="Roboto"/>
              <a:buChar char="•"/>
            </a:pPr>
            <a:r>
              <a:rPr b="1" i="0" lang="en-US" sz="2500" u="none" cap="none" strike="noStrik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What do you do?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59833" lvl="2" marL="107949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499"/>
              <a:buFont typeface="Roboto"/>
              <a:buChar char="⚬"/>
            </a:pPr>
            <a:r>
              <a:rPr i="0" lang="en-US" sz="2499" u="none" cap="none" strike="noStrik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I am a student at ... studying ... with a focus in ...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59832" lvl="2" marL="1079500" marR="0" rtl="0" algn="l">
              <a:lnSpc>
                <a:spcPct val="140056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499"/>
              <a:buFont typeface="Roboto"/>
              <a:buChar char="⚬"/>
            </a:pPr>
            <a:r>
              <a:rPr i="0" lang="en-US" sz="2499" u="none" cap="none" strike="noStrik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I am a ... intern at ... on the ... team.</a:t>
            </a:r>
            <a:endParaRPr i="0" sz="2499" u="none" cap="none" strike="noStrike">
              <a:solidFill>
                <a:srgbClr val="5555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99" u="none" cap="none" strike="noStrike">
              <a:solidFill>
                <a:srgbClr val="5555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75" lvl="1" marL="53975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500"/>
              <a:buFont typeface="Roboto"/>
              <a:buChar char="•"/>
            </a:pPr>
            <a:r>
              <a:rPr b="1" i="0" lang="en-US" sz="2500" u="none" cap="none" strike="noStrik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What gives you the business to do it?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59832" lvl="2" marL="10795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500"/>
              <a:buFont typeface="Roboto"/>
              <a:buChar char="⚬"/>
            </a:pPr>
            <a:r>
              <a:rPr i="0" lang="en-US" sz="2500" u="none" cap="none" strike="noStrik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What has fueled your curiosity to do this work?</a:t>
            </a:r>
            <a:endParaRPr i="0" sz="2500" u="none" cap="none" strike="noStrike">
              <a:solidFill>
                <a:srgbClr val="5555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500" u="none" cap="none" strike="noStrike">
              <a:solidFill>
                <a:srgbClr val="5555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74" lvl="1" marL="539749" marR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500"/>
              <a:buFont typeface="Roboto"/>
              <a:buChar char="•"/>
            </a:pPr>
            <a:r>
              <a:rPr b="1" i="0" lang="en-US" sz="2500" u="none" cap="none" strike="noStrik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What do you like about it?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59833" lvl="2" marL="107949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499"/>
              <a:buFont typeface="Roboto"/>
              <a:buChar char="⚬"/>
            </a:pPr>
            <a:r>
              <a:rPr i="0" lang="en-US" sz="2499" u="none" cap="none" strike="noStrik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What does your occupation need to have to make it satisfying?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404812" lvl="3" marL="1619250" marR="0" rtl="0" algn="l">
              <a:lnSpc>
                <a:spcPct val="140056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499"/>
              <a:buFont typeface="Roboto"/>
              <a:buChar char="￭"/>
            </a:pPr>
            <a:r>
              <a:rPr i="0" lang="en-US" sz="2499" u="none" cap="none" strike="noStrik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Leadership? Opportunities for learning and growth? Amazing people?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5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499" u="none" cap="none" strike="noStrike">
              <a:solidFill>
                <a:srgbClr val="5555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9874" lvl="1" marL="539749" marR="0" rtl="0" algn="l">
              <a:lnSpc>
                <a:spcPct val="13996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500"/>
              <a:buFont typeface="Roboto"/>
              <a:buChar char="•"/>
            </a:pPr>
            <a:r>
              <a:rPr b="1" i="0" lang="en-US" sz="2500" u="none" cap="none" strike="noStrik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Who are you outside of work?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59833" lvl="2" marL="1079499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499"/>
              <a:buFont typeface="Roboto"/>
              <a:buChar char="⚬"/>
            </a:pPr>
            <a:r>
              <a:rPr i="0" lang="en-US" sz="2499" u="none" cap="none" strike="noStrik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Be specific!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404812" lvl="3" marL="1619250" marR="0" rtl="0" algn="l">
              <a:lnSpc>
                <a:spcPct val="140056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499"/>
              <a:buFont typeface="Arial"/>
              <a:buChar char="￭"/>
            </a:pPr>
            <a:r>
              <a:rPr i="0" lang="en-US" sz="2499" u="none" cap="none" strike="noStrik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Extracurriculars can be both professional and personal! We are more than our profession--this is how </a:t>
            </a:r>
            <a:r>
              <a:rPr b="0" i="0" lang="en-US" sz="2499" u="none" cap="none" strike="noStrike">
                <a:solidFill>
                  <a:srgbClr val="555555"/>
                </a:solidFill>
                <a:latin typeface="Ubuntu"/>
                <a:ea typeface="Ubuntu"/>
                <a:cs typeface="Ubuntu"/>
                <a:sym typeface="Ubuntu"/>
              </a:rPr>
              <a:t>you humanize yourself to the world!</a:t>
            </a:r>
            <a:endParaRPr/>
          </a:p>
        </p:txBody>
      </p:sp>
      <p:sp>
        <p:nvSpPr>
          <p:cNvPr id="243" name="Google Shape;243;p13"/>
          <p:cNvSpPr/>
          <p:nvPr/>
        </p:nvSpPr>
        <p:spPr>
          <a:xfrm>
            <a:off x="258362" y="303446"/>
            <a:ext cx="1815752" cy="66201"/>
          </a:xfrm>
          <a:prstGeom prst="rect">
            <a:avLst/>
          </a:prstGeom>
          <a:noFill/>
          <a:ln>
            <a:noFill/>
          </a:ln>
        </p:spPr>
      </p:sp>
      <p:sp>
        <p:nvSpPr>
          <p:cNvPr id="244" name="Google Shape;244;p13"/>
          <p:cNvSpPr txBox="1"/>
          <p:nvPr/>
        </p:nvSpPr>
        <p:spPr>
          <a:xfrm>
            <a:off x="258362" y="615388"/>
            <a:ext cx="123765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45" u="none" cap="none" strike="noStrike">
                <a:solidFill>
                  <a:srgbClr val="89B29C"/>
                </a:solidFill>
                <a:latin typeface="Roboto"/>
                <a:ea typeface="Roboto"/>
                <a:cs typeface="Roboto"/>
                <a:sym typeface="Roboto"/>
              </a:rPr>
              <a:t>LET'S PRACTICE!</a:t>
            </a:r>
            <a:endParaRPr b="1">
              <a:solidFill>
                <a:srgbClr val="89B29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4"/>
          <p:cNvSpPr txBox="1"/>
          <p:nvPr/>
        </p:nvSpPr>
        <p:spPr>
          <a:xfrm>
            <a:off x="635057" y="1781175"/>
            <a:ext cx="8741100" cy="69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3000"/>
              <a:buFont typeface="Roboto"/>
              <a:buChar char="•"/>
            </a:pPr>
            <a:r>
              <a:rPr b="1" i="0" lang="en-US" sz="3000" u="none" cap="none" strike="noStrik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LinkedIn lets you put 50 skills on your profile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431800" lvl="2" marL="1295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3000"/>
              <a:buFont typeface="Roboto"/>
              <a:buChar char="⚬"/>
            </a:pPr>
            <a:r>
              <a:rPr i="0" lang="en-US" sz="3000" u="none" cap="none" strike="noStrik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Hard skills are better than soft skills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3000" u="none" cap="none" strike="noStrike">
              <a:solidFill>
                <a:srgbClr val="5555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3000"/>
              <a:buFont typeface="Roboto"/>
              <a:buChar char="•"/>
            </a:pPr>
            <a:r>
              <a:rPr b="1" i="0" lang="en-US" sz="3000" u="none" cap="none" strike="noStrik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Endorsements are important!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431800" lvl="2" marL="1295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3000"/>
              <a:buFont typeface="Roboto"/>
              <a:buChar char="⚬"/>
            </a:pPr>
            <a:r>
              <a:rPr i="0" lang="en-US" sz="3000" u="none" cap="none" strike="noStrik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The LinkedIn search algorithm will show people with more endorsements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3000" u="none" cap="none" strike="noStrike">
              <a:solidFill>
                <a:srgbClr val="5555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3000"/>
              <a:buFont typeface="Roboto"/>
              <a:buChar char="•"/>
            </a:pPr>
            <a:r>
              <a:rPr b="1" i="0" lang="en-US" sz="3000" u="none" cap="none" strike="noStrik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If you haven't yet, drop your profile into the chat so people can connect/endorse your skills!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55555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50" name="Google Shape;250;p14"/>
          <p:cNvSpPr/>
          <p:nvPr/>
        </p:nvSpPr>
        <p:spPr>
          <a:xfrm>
            <a:off x="258362" y="303446"/>
            <a:ext cx="1815752" cy="66201"/>
          </a:xfrm>
          <a:prstGeom prst="rect">
            <a:avLst/>
          </a:prstGeom>
          <a:noFill/>
          <a:ln>
            <a:noFill/>
          </a:ln>
        </p:spPr>
      </p:sp>
      <p:sp>
        <p:nvSpPr>
          <p:cNvPr id="251" name="Google Shape;251;p14"/>
          <p:cNvSpPr txBox="1"/>
          <p:nvPr/>
        </p:nvSpPr>
        <p:spPr>
          <a:xfrm>
            <a:off x="258362" y="615388"/>
            <a:ext cx="123765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45" u="none" cap="none" strike="noStrike">
                <a:solidFill>
                  <a:srgbClr val="89B29C"/>
                </a:solidFill>
                <a:latin typeface="Roboto"/>
                <a:ea typeface="Roboto"/>
                <a:cs typeface="Roboto"/>
                <a:sym typeface="Roboto"/>
              </a:rPr>
              <a:t>SKILLS SECTION</a:t>
            </a:r>
            <a:endParaRPr b="1">
              <a:solidFill>
                <a:srgbClr val="89B29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/>
          <p:nvPr/>
        </p:nvSpPr>
        <p:spPr>
          <a:xfrm>
            <a:off x="8236124" y="7116672"/>
            <a:ext cx="1815752" cy="66201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24"/>
          <p:cNvSpPr txBox="1"/>
          <p:nvPr/>
        </p:nvSpPr>
        <p:spPr>
          <a:xfrm>
            <a:off x="6965965" y="7574063"/>
            <a:ext cx="43560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45" u="none" cap="none" strike="noStrike">
                <a:solidFill>
                  <a:srgbClr val="89B29C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b="1">
              <a:solidFill>
                <a:srgbClr val="89B29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24"/>
          <p:cNvSpPr txBox="1"/>
          <p:nvPr/>
        </p:nvSpPr>
        <p:spPr>
          <a:xfrm>
            <a:off x="2949638" y="6751655"/>
            <a:ext cx="123765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15">
                <a:solidFill>
                  <a:srgbClr val="555555"/>
                </a:solidFill>
                <a:latin typeface="Ubuntu"/>
                <a:ea typeface="Ubuntu"/>
                <a:cs typeface="Ubuntu"/>
                <a:sym typeface="Ubuntu"/>
              </a:rPr>
              <a:t>Project Upskill</a:t>
            </a:r>
            <a:endParaRPr/>
          </a:p>
        </p:txBody>
      </p:sp>
      <p:sp>
        <p:nvSpPr>
          <p:cNvPr id="259" name="Google Shape;259;p24"/>
          <p:cNvSpPr txBox="1"/>
          <p:nvPr/>
        </p:nvSpPr>
        <p:spPr>
          <a:xfrm>
            <a:off x="8060098" y="8328364"/>
            <a:ext cx="2155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3400" u="none" cap="none" strike="noStrike">
                <a:solidFill>
                  <a:srgbClr val="555555"/>
                </a:solidFill>
                <a:latin typeface="Roboto Light"/>
                <a:ea typeface="Roboto Light"/>
                <a:cs typeface="Roboto Light"/>
                <a:sym typeface="Roboto Light"/>
              </a:rPr>
              <a:t>Questions?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4"/>
          <p:cNvSpPr txBox="1"/>
          <p:nvPr/>
        </p:nvSpPr>
        <p:spPr>
          <a:xfrm>
            <a:off x="0" y="9520088"/>
            <a:ext cx="18288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800" u="none" cap="none" strike="noStrike">
                <a:solidFill>
                  <a:srgbClr val="555555"/>
                </a:solidFill>
                <a:latin typeface="Roboto Light"/>
                <a:ea typeface="Roboto Light"/>
                <a:cs typeface="Roboto Light"/>
                <a:sym typeface="Roboto Light"/>
              </a:rPr>
              <a:t>This event would not be possible without Caitlin Goldbaum, Austin Henline, and Cass McCrory. Thank you!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5FBF6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"/>
          <p:cNvSpPr/>
          <p:nvPr/>
        </p:nvSpPr>
        <p:spPr>
          <a:xfrm>
            <a:off x="455209" y="496594"/>
            <a:ext cx="17377583" cy="9312861"/>
          </a:xfrm>
          <a:prstGeom prst="rect">
            <a:avLst/>
          </a:prstGeom>
          <a:solidFill>
            <a:srgbClr val="7275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"/>
          <p:cNvSpPr/>
          <p:nvPr/>
        </p:nvSpPr>
        <p:spPr>
          <a:xfrm>
            <a:off x="8220995" y="4179094"/>
            <a:ext cx="1815752" cy="66201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41" name="Google Shape;141;p2"/>
          <p:cNvGrpSpPr/>
          <p:nvPr/>
        </p:nvGrpSpPr>
        <p:grpSpPr>
          <a:xfrm>
            <a:off x="3210223" y="4548792"/>
            <a:ext cx="11867626" cy="1282678"/>
            <a:chOff x="0" y="0"/>
            <a:chExt cx="15823500" cy="1710238"/>
          </a:xfrm>
        </p:grpSpPr>
        <p:sp>
          <p:nvSpPr>
            <p:cNvPr id="142" name="Google Shape;142;p2"/>
            <p:cNvSpPr txBox="1"/>
            <p:nvPr/>
          </p:nvSpPr>
          <p:spPr>
            <a:xfrm>
              <a:off x="0" y="0"/>
              <a:ext cx="15823500" cy="8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245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LET'S DO AN ICEBREAKER!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p2"/>
            <p:cNvSpPr txBox="1"/>
            <p:nvPr/>
          </p:nvSpPr>
          <p:spPr>
            <a:xfrm>
              <a:off x="0" y="1274638"/>
              <a:ext cx="15823500" cy="43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122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What is your most interesting/coolest hobby?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44" name="Google Shape;144;p2"/>
          <p:cNvSpPr txBox="1"/>
          <p:nvPr/>
        </p:nvSpPr>
        <p:spPr>
          <a:xfrm>
            <a:off x="3210223" y="3617500"/>
            <a:ext cx="118677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15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Project Upskill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"/>
          <p:cNvSpPr/>
          <p:nvPr/>
        </p:nvSpPr>
        <p:spPr>
          <a:xfrm>
            <a:off x="455209" y="487069"/>
            <a:ext cx="17377583" cy="9312861"/>
          </a:xfrm>
          <a:prstGeom prst="rect">
            <a:avLst/>
          </a:prstGeom>
          <a:solidFill>
            <a:srgbClr val="7275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4"/>
          <p:cNvSpPr/>
          <p:nvPr/>
        </p:nvSpPr>
        <p:spPr>
          <a:xfrm>
            <a:off x="8220995" y="4179094"/>
            <a:ext cx="1815752" cy="66201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1" name="Google Shape;151;p4"/>
          <p:cNvGrpSpPr/>
          <p:nvPr/>
        </p:nvGrpSpPr>
        <p:grpSpPr>
          <a:xfrm>
            <a:off x="3210223" y="4548792"/>
            <a:ext cx="11867626" cy="1739878"/>
            <a:chOff x="0" y="0"/>
            <a:chExt cx="15823500" cy="2319838"/>
          </a:xfrm>
        </p:grpSpPr>
        <p:sp>
          <p:nvSpPr>
            <p:cNvPr id="152" name="Google Shape;152;p4"/>
            <p:cNvSpPr txBox="1"/>
            <p:nvPr/>
          </p:nvSpPr>
          <p:spPr>
            <a:xfrm>
              <a:off x="0" y="0"/>
              <a:ext cx="15823500" cy="8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245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WHAT IS A PERSONAL BRAND?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3" name="Google Shape;153;p4"/>
            <p:cNvSpPr txBox="1"/>
            <p:nvPr/>
          </p:nvSpPr>
          <p:spPr>
            <a:xfrm>
              <a:off x="0" y="1274638"/>
              <a:ext cx="158235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122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"Personal brand is what people say about you when you leave the room."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122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Jeff Bezos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4" name="Google Shape;154;p4"/>
          <p:cNvSpPr txBox="1"/>
          <p:nvPr/>
        </p:nvSpPr>
        <p:spPr>
          <a:xfrm>
            <a:off x="3210223" y="3617500"/>
            <a:ext cx="118677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15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Project Upskill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5"/>
          <p:cNvSpPr txBox="1"/>
          <p:nvPr/>
        </p:nvSpPr>
        <p:spPr>
          <a:xfrm>
            <a:off x="2961815" y="7508455"/>
            <a:ext cx="123765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45" u="none" cap="none" strike="noStrike">
                <a:solidFill>
                  <a:srgbClr val="89B29C"/>
                </a:solidFill>
                <a:latin typeface="Roboto"/>
                <a:ea typeface="Roboto"/>
                <a:cs typeface="Roboto"/>
                <a:sym typeface="Roboto"/>
              </a:rPr>
              <a:t>SOME ADVICE BEFORE WE BEGIN</a:t>
            </a:r>
            <a:endParaRPr b="1">
              <a:solidFill>
                <a:srgbClr val="89B29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2949638" y="7133074"/>
            <a:ext cx="1815752" cy="66201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61" name="Google Shape;161;p5"/>
          <p:cNvGrpSpPr/>
          <p:nvPr/>
        </p:nvGrpSpPr>
        <p:grpSpPr>
          <a:xfrm>
            <a:off x="2949638" y="6761180"/>
            <a:ext cx="12376576" cy="2803851"/>
            <a:chOff x="0" y="-38100"/>
            <a:chExt cx="16502100" cy="3738468"/>
          </a:xfrm>
        </p:grpSpPr>
        <p:sp>
          <p:nvSpPr>
            <p:cNvPr id="162" name="Google Shape;162;p5"/>
            <p:cNvSpPr txBox="1"/>
            <p:nvPr/>
          </p:nvSpPr>
          <p:spPr>
            <a:xfrm>
              <a:off x="0" y="-38100"/>
              <a:ext cx="16502100" cy="29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15">
                  <a:solidFill>
                    <a:srgbClr val="555555"/>
                  </a:solidFill>
                  <a:latin typeface="Roboto"/>
                  <a:ea typeface="Roboto"/>
                  <a:cs typeface="Roboto"/>
                  <a:sym typeface="Roboto"/>
                </a:rPr>
                <a:t>Project Upskill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3" name="Google Shape;163;p5"/>
            <p:cNvSpPr txBox="1"/>
            <p:nvPr/>
          </p:nvSpPr>
          <p:spPr>
            <a:xfrm>
              <a:off x="0" y="2655168"/>
              <a:ext cx="75009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122" u="none" cap="none" strike="noStrike">
                  <a:solidFill>
                    <a:srgbClr val="555555"/>
                  </a:solidFill>
                  <a:latin typeface="Roboto"/>
                  <a:ea typeface="Roboto"/>
                  <a:cs typeface="Roboto"/>
                  <a:sym typeface="Roboto"/>
                </a:rPr>
                <a:t>Make these changes now! If you don't, you'll probably never do it.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4" name="Google Shape;164;p5"/>
            <p:cNvSpPr txBox="1"/>
            <p:nvPr/>
          </p:nvSpPr>
          <p:spPr>
            <a:xfrm>
              <a:off x="9001125" y="2655168"/>
              <a:ext cx="75009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122" u="none" cap="none" strike="noStrike">
                  <a:solidFill>
                    <a:srgbClr val="555555"/>
                  </a:solidFill>
                  <a:latin typeface="Roboto"/>
                  <a:ea typeface="Roboto"/>
                  <a:cs typeface="Roboto"/>
                  <a:sym typeface="Roboto"/>
                </a:rPr>
                <a:t>As with all advice, take what you like and leave what you don't.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/>
          <p:nvPr/>
        </p:nvSpPr>
        <p:spPr>
          <a:xfrm>
            <a:off x="304562" y="691200"/>
            <a:ext cx="1815752" cy="66201"/>
          </a:xfrm>
          <a:prstGeom prst="rect">
            <a:avLst/>
          </a:prstGeom>
          <a:noFill/>
          <a:ln>
            <a:noFill/>
          </a:ln>
        </p:spPr>
      </p:sp>
      <p:pic>
        <p:nvPicPr>
          <p:cNvPr id="170" name="Google Shape;170;p6"/>
          <p:cNvPicPr preferRelativeResize="0"/>
          <p:nvPr/>
        </p:nvPicPr>
        <p:blipFill rotWithShape="1">
          <a:blip r:embed="rId3">
            <a:alphaModFix/>
          </a:blip>
          <a:srcRect b="0" l="1337" r="0" t="2440"/>
          <a:stretch/>
        </p:blipFill>
        <p:spPr>
          <a:xfrm>
            <a:off x="646497" y="2343092"/>
            <a:ext cx="10728769" cy="3531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00735" y="3247972"/>
            <a:ext cx="9340769" cy="6010328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6"/>
          <p:cNvSpPr txBox="1"/>
          <p:nvPr/>
        </p:nvSpPr>
        <p:spPr>
          <a:xfrm>
            <a:off x="316739" y="1066581"/>
            <a:ext cx="123765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45" u="none" cap="none" strike="noStrike">
                <a:solidFill>
                  <a:srgbClr val="89B29C"/>
                </a:solidFill>
                <a:latin typeface="Roboto"/>
                <a:ea typeface="Roboto"/>
                <a:cs typeface="Roboto"/>
                <a:sym typeface="Roboto"/>
              </a:rPr>
              <a:t>CUSTOMIZE YOUR URL</a:t>
            </a:r>
            <a:endParaRPr b="1">
              <a:solidFill>
                <a:srgbClr val="89B29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6"/>
          <p:cNvSpPr txBox="1"/>
          <p:nvPr/>
        </p:nvSpPr>
        <p:spPr>
          <a:xfrm>
            <a:off x="304562" y="309781"/>
            <a:ext cx="123765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15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Project Upskill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6"/>
          <p:cNvSpPr/>
          <p:nvPr/>
        </p:nvSpPr>
        <p:spPr>
          <a:xfrm rot="10163390">
            <a:off x="11414235" y="1683513"/>
            <a:ext cx="3282384" cy="729060"/>
          </a:xfrm>
          <a:custGeom>
            <a:rect b="b" l="l" r="r" t="t"/>
            <a:pathLst>
              <a:path extrusionOk="0" h="1854200" w="8347995">
                <a:moveTo>
                  <a:pt x="8247666" y="739140"/>
                </a:moveTo>
                <a:lnTo>
                  <a:pt x="7326916" y="49530"/>
                </a:lnTo>
                <a:cubicBezTo>
                  <a:pt x="7282466" y="16510"/>
                  <a:pt x="7234206" y="0"/>
                  <a:pt x="7184675" y="0"/>
                </a:cubicBezTo>
                <a:cubicBezTo>
                  <a:pt x="7079266" y="0"/>
                  <a:pt x="7001796" y="81280"/>
                  <a:pt x="7001796" y="194310"/>
                </a:cubicBezTo>
                <a:lnTo>
                  <a:pt x="7001796" y="605790"/>
                </a:lnTo>
                <a:lnTo>
                  <a:pt x="313690" y="605790"/>
                </a:lnTo>
                <a:cubicBezTo>
                  <a:pt x="139700" y="609600"/>
                  <a:pt x="0" y="751840"/>
                  <a:pt x="0" y="927100"/>
                </a:cubicBezTo>
                <a:cubicBezTo>
                  <a:pt x="0" y="1102360"/>
                  <a:pt x="139700" y="1244600"/>
                  <a:pt x="313690" y="1248410"/>
                </a:cubicBezTo>
                <a:lnTo>
                  <a:pt x="7001795" y="1248410"/>
                </a:lnTo>
                <a:lnTo>
                  <a:pt x="7001795" y="1659890"/>
                </a:lnTo>
                <a:cubicBezTo>
                  <a:pt x="7001795" y="1772920"/>
                  <a:pt x="7079266" y="1854200"/>
                  <a:pt x="7184675" y="1854200"/>
                </a:cubicBezTo>
                <a:cubicBezTo>
                  <a:pt x="7234206" y="1854200"/>
                  <a:pt x="7282466" y="1836420"/>
                  <a:pt x="7326916" y="1803400"/>
                </a:cubicBezTo>
                <a:lnTo>
                  <a:pt x="8247666" y="1115060"/>
                </a:lnTo>
                <a:cubicBezTo>
                  <a:pt x="8311166" y="1066800"/>
                  <a:pt x="8347995" y="998220"/>
                  <a:pt x="8347995" y="927100"/>
                </a:cubicBezTo>
                <a:cubicBezTo>
                  <a:pt x="8347995" y="854710"/>
                  <a:pt x="8311166" y="787400"/>
                  <a:pt x="8247666" y="739140"/>
                </a:cubicBezTo>
                <a:close/>
              </a:path>
            </a:pathLst>
          </a:custGeom>
          <a:solidFill>
            <a:srgbClr val="7275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"/>
          <p:cNvSpPr/>
          <p:nvPr/>
        </p:nvSpPr>
        <p:spPr>
          <a:xfrm>
            <a:off x="258362" y="9043495"/>
            <a:ext cx="1815752" cy="66201"/>
          </a:xfrm>
          <a:prstGeom prst="rect">
            <a:avLst/>
          </a:prstGeom>
          <a:noFill/>
          <a:ln>
            <a:noFill/>
          </a:ln>
        </p:spPr>
      </p:sp>
      <p:pic>
        <p:nvPicPr>
          <p:cNvPr id="180" name="Google Shape;18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362" y="252844"/>
            <a:ext cx="8733634" cy="41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58813" y="252844"/>
            <a:ext cx="8733634" cy="4085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362" y="4580819"/>
            <a:ext cx="8733634" cy="4092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58813" y="4580819"/>
            <a:ext cx="8733634" cy="407765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7"/>
          <p:cNvSpPr txBox="1"/>
          <p:nvPr/>
        </p:nvSpPr>
        <p:spPr>
          <a:xfrm>
            <a:off x="258362" y="9355436"/>
            <a:ext cx="123765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45" u="none" cap="none" strike="noStrike">
                <a:solidFill>
                  <a:srgbClr val="89B29C"/>
                </a:solidFill>
                <a:latin typeface="Roboto"/>
                <a:ea typeface="Roboto"/>
                <a:cs typeface="Roboto"/>
                <a:sym typeface="Roboto"/>
              </a:rPr>
              <a:t>PROFILE PICTURE</a:t>
            </a:r>
            <a:endParaRPr b="1">
              <a:solidFill>
                <a:srgbClr val="89B29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7"/>
          <p:cNvSpPr txBox="1"/>
          <p:nvPr/>
        </p:nvSpPr>
        <p:spPr>
          <a:xfrm>
            <a:off x="5364117" y="9462275"/>
            <a:ext cx="11721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100" u="none" cap="none" strike="noStrik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Make your photo reflect the industry you want to enter | Avoid cropped photos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4443" y="295232"/>
            <a:ext cx="9068958" cy="4255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8362" y="295232"/>
            <a:ext cx="8495928" cy="425514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8"/>
          <p:cNvSpPr/>
          <p:nvPr/>
        </p:nvSpPr>
        <p:spPr>
          <a:xfrm>
            <a:off x="258362" y="9043495"/>
            <a:ext cx="1815752" cy="66201"/>
          </a:xfrm>
          <a:prstGeom prst="rect">
            <a:avLst/>
          </a:prstGeom>
          <a:noFill/>
          <a:ln>
            <a:noFill/>
          </a:ln>
        </p:spPr>
      </p:sp>
      <p:pic>
        <p:nvPicPr>
          <p:cNvPr id="193" name="Google Shape;193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8362" y="4791943"/>
            <a:ext cx="8495928" cy="39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8"/>
          <p:cNvPicPr preferRelativeResize="0"/>
          <p:nvPr/>
        </p:nvPicPr>
        <p:blipFill rotWithShape="1">
          <a:blip r:embed="rId6">
            <a:alphaModFix/>
          </a:blip>
          <a:srcRect b="4695" l="0" r="0" t="0"/>
          <a:stretch/>
        </p:blipFill>
        <p:spPr>
          <a:xfrm>
            <a:off x="8984443" y="4791943"/>
            <a:ext cx="9068958" cy="39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8"/>
          <p:cNvSpPr txBox="1"/>
          <p:nvPr/>
        </p:nvSpPr>
        <p:spPr>
          <a:xfrm>
            <a:off x="258362" y="9355436"/>
            <a:ext cx="12376500" cy="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245" u="none" cap="none" strike="noStrike">
                <a:solidFill>
                  <a:srgbClr val="89B29C"/>
                </a:solidFill>
                <a:latin typeface="Spartan"/>
                <a:ea typeface="Spartan"/>
                <a:cs typeface="Spartan"/>
                <a:sym typeface="Spartan"/>
              </a:rPr>
              <a:t>COVER PHOTO</a:t>
            </a:r>
            <a:endParaRPr b="1">
              <a:solidFill>
                <a:srgbClr val="89B29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275F8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"/>
          <p:cNvSpPr/>
          <p:nvPr/>
        </p:nvSpPr>
        <p:spPr>
          <a:xfrm>
            <a:off x="9151175" y="0"/>
            <a:ext cx="7360200" cy="10287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89B29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1" name="Google Shape;201;p9"/>
          <p:cNvGrpSpPr/>
          <p:nvPr/>
        </p:nvGrpSpPr>
        <p:grpSpPr>
          <a:xfrm>
            <a:off x="9867305" y="1047564"/>
            <a:ext cx="5491800" cy="1584097"/>
            <a:chOff x="0" y="-38100"/>
            <a:chExt cx="7322400" cy="2112129"/>
          </a:xfrm>
        </p:grpSpPr>
        <p:sp>
          <p:nvSpPr>
            <p:cNvPr id="202" name="Google Shape;202;p9"/>
            <p:cNvSpPr txBox="1"/>
            <p:nvPr/>
          </p:nvSpPr>
          <p:spPr>
            <a:xfrm>
              <a:off x="0" y="1202829"/>
              <a:ext cx="7322400" cy="8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245" u="none" cap="none" strike="noStrike">
                  <a:solidFill>
                    <a:srgbClr val="89B29C"/>
                  </a:solidFill>
                  <a:latin typeface="Roboto"/>
                  <a:ea typeface="Roboto"/>
                  <a:cs typeface="Roboto"/>
                  <a:sym typeface="Roboto"/>
                </a:rPr>
                <a:t>YOUR NAME</a:t>
              </a:r>
              <a:endParaRPr b="1">
                <a:solidFill>
                  <a:srgbClr val="89B29C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03" name="Google Shape;203;p9"/>
            <p:cNvSpPr txBox="1"/>
            <p:nvPr/>
          </p:nvSpPr>
          <p:spPr>
            <a:xfrm>
              <a:off x="0" y="-38100"/>
              <a:ext cx="7322400" cy="29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15">
                  <a:solidFill>
                    <a:srgbClr val="555555"/>
                  </a:solidFill>
                  <a:latin typeface="Roboto"/>
                  <a:ea typeface="Roboto"/>
                  <a:cs typeface="Roboto"/>
                  <a:sym typeface="Roboto"/>
                </a:rPr>
                <a:t>Project Upskill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04" name="Google Shape;204;p9"/>
          <p:cNvSpPr/>
          <p:nvPr/>
        </p:nvSpPr>
        <p:spPr>
          <a:xfrm>
            <a:off x="9857969" y="1599633"/>
            <a:ext cx="1815752" cy="66201"/>
          </a:xfrm>
          <a:prstGeom prst="rect">
            <a:avLst/>
          </a:prstGeom>
          <a:noFill/>
          <a:ln>
            <a:noFill/>
          </a:ln>
        </p:spPr>
      </p:sp>
      <p:sp>
        <p:nvSpPr>
          <p:cNvPr id="205" name="Google Shape;205;p9"/>
          <p:cNvSpPr txBox="1"/>
          <p:nvPr/>
        </p:nvSpPr>
        <p:spPr>
          <a:xfrm>
            <a:off x="9880699" y="2989580"/>
            <a:ext cx="5491800" cy="39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400"/>
              <a:buFont typeface="Roboto"/>
              <a:buChar char="•"/>
            </a:pPr>
            <a:r>
              <a:rPr b="1" i="0" lang="en-US" sz="2400" u="none" cap="none" strike="noStrik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You want your name to be how you introduce yourself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rgbClr val="55555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59079" lvl="1" marL="51816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400"/>
              <a:buFont typeface="Roboto"/>
              <a:buChar char="•"/>
            </a:pPr>
            <a:r>
              <a:rPr b="1" i="0" lang="en-US" sz="2400" u="none" cap="none" strike="noStrik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LinkedIn is rolling out a new tool that helps with pronunciation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45439" lvl="2" marL="103632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2400"/>
              <a:buFont typeface="Roboto"/>
              <a:buChar char="⚬"/>
            </a:pPr>
            <a:r>
              <a:rPr i="0" lang="en-US" sz="2400" u="none" cap="none" strike="noStrike">
                <a:solidFill>
                  <a:srgbClr val="555555"/>
                </a:solidFill>
                <a:latin typeface="Roboto"/>
                <a:ea typeface="Roboto"/>
                <a:cs typeface="Roboto"/>
                <a:sym typeface="Roboto"/>
              </a:rPr>
              <a:t>You want to test it and make sure the pronunciation is accurate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275F8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0"/>
          <p:cNvSpPr/>
          <p:nvPr/>
        </p:nvSpPr>
        <p:spPr>
          <a:xfrm>
            <a:off x="6913851" y="3813888"/>
            <a:ext cx="1815752" cy="66201"/>
          </a:xfrm>
          <a:prstGeom prst="rect">
            <a:avLst/>
          </a:prstGeom>
          <a:noFill/>
          <a:ln>
            <a:noFill/>
          </a:ln>
        </p:spPr>
      </p:sp>
      <p:pic>
        <p:nvPicPr>
          <p:cNvPr id="211" name="Google Shape;21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5468" y="209104"/>
            <a:ext cx="8536505" cy="986879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212;p10"/>
          <p:cNvGrpSpPr/>
          <p:nvPr/>
        </p:nvGrpSpPr>
        <p:grpSpPr>
          <a:xfrm>
            <a:off x="0" y="4183586"/>
            <a:ext cx="8731350" cy="3111928"/>
            <a:chOff x="0" y="0"/>
            <a:chExt cx="11641800" cy="4149238"/>
          </a:xfrm>
        </p:grpSpPr>
        <p:sp>
          <p:nvSpPr>
            <p:cNvPr id="213" name="Google Shape;213;p10"/>
            <p:cNvSpPr txBox="1"/>
            <p:nvPr/>
          </p:nvSpPr>
          <p:spPr>
            <a:xfrm>
              <a:off x="0" y="0"/>
              <a:ext cx="11641800" cy="8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4245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HEADLINE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4" name="Google Shape;214;p10"/>
            <p:cNvSpPr txBox="1"/>
            <p:nvPr/>
          </p:nvSpPr>
          <p:spPr>
            <a:xfrm>
              <a:off x="0" y="1274638"/>
              <a:ext cx="11641800" cy="287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122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Avoid cookie cutter titles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122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122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Consider the Search Engine Optimization (SEO)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2122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r">
                <a:lnSpc>
                  <a:spcPct val="140009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22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What you're an expert in | Your passion | Your job title 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5" name="Google Shape;215;p10"/>
          <p:cNvSpPr txBox="1"/>
          <p:nvPr/>
        </p:nvSpPr>
        <p:spPr>
          <a:xfrm>
            <a:off x="2221706" y="3252295"/>
            <a:ext cx="65097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15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Project Upskill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